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10.jpg" ContentType="image/jpg"/>
  <Override PartName="/ppt/media/image17.jpg" ContentType="image/jpg"/>
  <Override PartName="/ppt/media/image19.jpg" ContentType="image/jpg"/>
  <Override PartName="/ppt/notesSlides/notesSlide1.xml" ContentType="application/vnd.openxmlformats-officedocument.presentationml.notesSlide+xml"/>
  <Override PartName="/ppt/media/image21.jpg" ContentType="image/jpg"/>
  <Override PartName="/ppt/media/image23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4" r:id="rId2"/>
    <p:sldId id="268" r:id="rId3"/>
    <p:sldId id="276" r:id="rId4"/>
    <p:sldId id="277" r:id="rId5"/>
    <p:sldId id="262" r:id="rId6"/>
    <p:sldId id="278" r:id="rId7"/>
    <p:sldId id="279" r:id="rId8"/>
    <p:sldId id="270" r:id="rId9"/>
    <p:sldId id="275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591B-6D53-49D3-8910-CF8F2C0E3B9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BF503-0ACF-4C05-B3B5-D39760FC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9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BF503-0ACF-4C05-B3B5-D39760FC13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38179" y="2471058"/>
            <a:ext cx="6817043" cy="755913"/>
          </a:xfrm>
          <a:prstGeom prst="rect">
            <a:avLst/>
          </a:prstGeom>
        </p:spPr>
        <p:txBody>
          <a:bodyPr/>
          <a:lstStyle>
            <a:lvl1pPr algn="ctr" defTabSz="1069360">
              <a:lnSpc>
                <a:spcPct val="100000"/>
              </a:lnSpc>
              <a:defRPr sz="4912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39683" y="4159568"/>
            <a:ext cx="5614035" cy="2834750"/>
          </a:xfrm>
          <a:prstGeom prst="rect">
            <a:avLst/>
          </a:prstGeom>
        </p:spPr>
        <p:txBody>
          <a:bodyPr/>
          <a:lstStyle>
            <a:lvl1pPr marL="0" indent="0" algn="ctr" defTabSz="1069360">
              <a:lnSpc>
                <a:spcPct val="100000"/>
              </a:lnSpc>
              <a:buSzTx/>
              <a:buFontTx/>
              <a:buNone/>
              <a:defRPr sz="3684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01010" algn="ctr" defTabSz="1069360">
              <a:lnSpc>
                <a:spcPct val="100000"/>
              </a:lnSpc>
              <a:buSzTx/>
              <a:buFontTx/>
              <a:buNone/>
              <a:defRPr sz="3684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802020" algn="ctr" defTabSz="1069360">
              <a:lnSpc>
                <a:spcPct val="100000"/>
              </a:lnSpc>
              <a:buSzTx/>
              <a:buFontTx/>
              <a:buNone/>
              <a:defRPr sz="3684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203030" algn="ctr" defTabSz="1069360">
              <a:lnSpc>
                <a:spcPct val="100000"/>
              </a:lnSpc>
              <a:buSzTx/>
              <a:buFontTx/>
              <a:buNone/>
              <a:defRPr sz="3684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604040" algn="ctr" defTabSz="1069360">
              <a:lnSpc>
                <a:spcPct val="100000"/>
              </a:lnSpc>
              <a:buSzTx/>
              <a:buFontTx/>
              <a:buNone/>
              <a:defRPr sz="3684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84378" y="6198752"/>
            <a:ext cx="1871345" cy="188962"/>
          </a:xfrm>
          <a:prstGeom prst="rect">
            <a:avLst/>
          </a:prstGeom>
        </p:spPr>
        <p:txBody>
          <a:bodyPr wrap="square"/>
          <a:lstStyle>
            <a:lvl1pPr defTabSz="1069360">
              <a:defRPr sz="1228"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0576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jp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TISCON logo.png" descr="TISCON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66" y="2473888"/>
            <a:ext cx="4032270" cy="865978"/>
          </a:xfrm>
          <a:prstGeom prst="rect">
            <a:avLst/>
          </a:prstGeom>
          <a:ln w="12700">
            <a:solidFill>
              <a:srgbClr val="277DAE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</p:pic>
      <p:grpSp>
        <p:nvGrpSpPr>
          <p:cNvPr id="109" name="Сгруппировать"/>
          <p:cNvGrpSpPr/>
          <p:nvPr/>
        </p:nvGrpSpPr>
        <p:grpSpPr>
          <a:xfrm>
            <a:off x="3962010" y="3992693"/>
            <a:ext cx="4115556" cy="42096"/>
            <a:chOff x="0" y="0"/>
            <a:chExt cx="4692318" cy="47994"/>
          </a:xfrm>
        </p:grpSpPr>
        <p:sp>
          <p:nvSpPr>
            <p:cNvPr id="104" name="Прямоугольник"/>
            <p:cNvSpPr/>
            <p:nvPr/>
          </p:nvSpPr>
          <p:spPr>
            <a:xfrm>
              <a:off x="0" y="0"/>
              <a:ext cx="941400" cy="47995"/>
            </a:xfrm>
            <a:prstGeom prst="rect">
              <a:avLst/>
            </a:prstGeom>
            <a:solidFill>
              <a:srgbClr val="003361"/>
            </a:solidFill>
            <a:ln w="12700" cap="flat">
              <a:noFill/>
              <a:miter lim="400000"/>
            </a:ln>
            <a:effectLst/>
          </p:spPr>
          <p:txBody>
            <a:bodyPr wrap="square" lIns="40099" tIns="40099" rIns="40099" bIns="40099" numCol="1" anchor="ctr">
              <a:noAutofit/>
            </a:bodyPr>
            <a:lstStyle/>
            <a:p>
              <a:pPr algn="ctr" defTabSz="1069360">
                <a:defRPr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930" dirty="0"/>
            </a:p>
          </p:txBody>
        </p:sp>
        <p:sp>
          <p:nvSpPr>
            <p:cNvPr id="105" name="Прямоугольник"/>
            <p:cNvSpPr/>
            <p:nvPr/>
          </p:nvSpPr>
          <p:spPr>
            <a:xfrm>
              <a:off x="936244" y="0"/>
              <a:ext cx="941400" cy="47995"/>
            </a:xfrm>
            <a:prstGeom prst="rect">
              <a:avLst/>
            </a:prstGeom>
            <a:solidFill>
              <a:srgbClr val="044B89"/>
            </a:solidFill>
            <a:ln w="12700" cap="flat">
              <a:noFill/>
              <a:miter lim="400000"/>
            </a:ln>
            <a:effectLst/>
          </p:spPr>
          <p:txBody>
            <a:bodyPr wrap="square" lIns="40099" tIns="40099" rIns="40099" bIns="40099" numCol="1" anchor="ctr">
              <a:noAutofit/>
            </a:bodyPr>
            <a:lstStyle/>
            <a:p>
              <a:pPr algn="ctr" defTabSz="1069360">
                <a:defRPr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930" dirty="0"/>
            </a:p>
          </p:txBody>
        </p:sp>
        <p:sp>
          <p:nvSpPr>
            <p:cNvPr id="106" name="Прямоугольник"/>
            <p:cNvSpPr/>
            <p:nvPr/>
          </p:nvSpPr>
          <p:spPr>
            <a:xfrm>
              <a:off x="1871835" y="0"/>
              <a:ext cx="941400" cy="47995"/>
            </a:xfrm>
            <a:prstGeom prst="rect">
              <a:avLst/>
            </a:prstGeom>
            <a:solidFill>
              <a:srgbClr val="277DAE"/>
            </a:solidFill>
            <a:ln w="12700" cap="flat">
              <a:noFill/>
              <a:miter lim="400000"/>
            </a:ln>
            <a:effectLst/>
          </p:spPr>
          <p:txBody>
            <a:bodyPr wrap="square" lIns="40099" tIns="40099" rIns="40099" bIns="40099" numCol="1" anchor="ctr">
              <a:noAutofit/>
            </a:bodyPr>
            <a:lstStyle/>
            <a:p>
              <a:pPr algn="ctr" defTabSz="1069360">
                <a:defRPr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930" dirty="0"/>
            </a:p>
          </p:txBody>
        </p:sp>
        <p:sp>
          <p:nvSpPr>
            <p:cNvPr id="107" name="Прямоугольник"/>
            <p:cNvSpPr/>
            <p:nvPr/>
          </p:nvSpPr>
          <p:spPr>
            <a:xfrm>
              <a:off x="2808080" y="0"/>
              <a:ext cx="941400" cy="47995"/>
            </a:xfrm>
            <a:prstGeom prst="rect">
              <a:avLst/>
            </a:prstGeom>
            <a:solidFill>
              <a:srgbClr val="5496D0"/>
            </a:solidFill>
            <a:ln w="12700" cap="flat">
              <a:noFill/>
              <a:miter lim="400000"/>
            </a:ln>
            <a:effectLst/>
          </p:spPr>
          <p:txBody>
            <a:bodyPr wrap="square" lIns="40099" tIns="40099" rIns="40099" bIns="40099" numCol="1" anchor="ctr">
              <a:noAutofit/>
            </a:bodyPr>
            <a:lstStyle/>
            <a:p>
              <a:pPr algn="ctr" defTabSz="1069360">
                <a:defRPr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930" dirty="0"/>
            </a:p>
          </p:txBody>
        </p:sp>
        <p:sp>
          <p:nvSpPr>
            <p:cNvPr id="108" name="Прямоугольник"/>
            <p:cNvSpPr/>
            <p:nvPr/>
          </p:nvSpPr>
          <p:spPr>
            <a:xfrm>
              <a:off x="3750919" y="0"/>
              <a:ext cx="941400" cy="47995"/>
            </a:xfrm>
            <a:prstGeom prst="rect">
              <a:avLst/>
            </a:prstGeom>
            <a:solidFill>
              <a:srgbClr val="90B4DF"/>
            </a:solidFill>
            <a:ln w="12700" cap="flat">
              <a:noFill/>
              <a:miter lim="400000"/>
            </a:ln>
            <a:effectLst/>
          </p:spPr>
          <p:txBody>
            <a:bodyPr wrap="square" lIns="40099" tIns="40099" rIns="40099" bIns="40099" numCol="1" anchor="ctr">
              <a:noAutofit/>
            </a:bodyPr>
            <a:lstStyle/>
            <a:p>
              <a:pPr algn="ctr" defTabSz="1069360">
                <a:defRPr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930" dirty="0"/>
            </a:p>
          </p:txBody>
        </p:sp>
      </p:grpSp>
      <p:sp>
        <p:nvSpPr>
          <p:cNvPr id="110" name="Сгруппировать"/>
          <p:cNvSpPr txBox="1"/>
          <p:nvPr/>
        </p:nvSpPr>
        <p:spPr>
          <a:xfrm>
            <a:off x="3119800" y="4495210"/>
            <a:ext cx="5726315" cy="1963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ctr" defTabSz="1069360">
              <a:lnSpc>
                <a:spcPct val="85000"/>
              </a:lnSpc>
              <a:defRPr sz="3200">
                <a:solidFill>
                  <a:srgbClr val="277DAE"/>
                </a:solidFill>
                <a:uFill>
                  <a:solidFill>
                    <a:srgbClr val="5496D0"/>
                  </a:solidFill>
                </a:uFill>
                <a:latin typeface="PT Sans"/>
                <a:ea typeface="PT Sans"/>
                <a:cs typeface="PT Sans"/>
                <a:sym typeface="PT Sans"/>
              </a:defRPr>
            </a:pPr>
            <a:endParaRPr sz="2807" dirty="0"/>
          </a:p>
          <a:p>
            <a:pPr algn="ctr" defTabSz="1069360">
              <a:lnSpc>
                <a:spcPct val="85000"/>
              </a:lnSpc>
              <a:defRPr sz="3200" b="1">
                <a:solidFill>
                  <a:srgbClr val="277DAE"/>
                </a:solidFill>
                <a:uFill>
                  <a:solidFill>
                    <a:srgbClr val="5496D0"/>
                  </a:solidFill>
                </a:u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807" dirty="0"/>
              <a:t>Производственные мощности </a:t>
            </a:r>
            <a:r>
              <a:rPr lang="ru-RU" sz="2807" dirty="0" err="1"/>
              <a:t>тискон</a:t>
            </a:r>
            <a:endParaRPr sz="1754" dirty="0"/>
          </a:p>
        </p:txBody>
      </p:sp>
      <p:sp>
        <p:nvSpPr>
          <p:cNvPr id="111" name="Прямоугольник"/>
          <p:cNvSpPr/>
          <p:nvPr/>
        </p:nvSpPr>
        <p:spPr>
          <a:xfrm>
            <a:off x="-5570" y="719639"/>
            <a:ext cx="439411" cy="6112310"/>
          </a:xfrm>
          <a:prstGeom prst="rect">
            <a:avLst/>
          </a:prstGeom>
          <a:solidFill>
            <a:srgbClr val="003361"/>
          </a:solidFill>
          <a:ln w="12700">
            <a:miter lim="400000"/>
          </a:ln>
        </p:spPr>
        <p:txBody>
          <a:bodyPr lIns="40099" rIns="40099"/>
          <a:lstStyle/>
          <a:p>
            <a:pPr defTabSz="1069360">
              <a:defRPr sz="2200">
                <a:uFill>
                  <a:solidFill>
                    <a:srgbClr val="000000"/>
                  </a:solidFill>
                </a:uFill>
              </a:defRPr>
            </a:pPr>
            <a:endParaRPr sz="1930" dirty="0"/>
          </a:p>
        </p:txBody>
      </p:sp>
      <p:sp>
        <p:nvSpPr>
          <p:cNvPr id="112" name="Прямоугольник"/>
          <p:cNvSpPr/>
          <p:nvPr/>
        </p:nvSpPr>
        <p:spPr>
          <a:xfrm>
            <a:off x="433841" y="719639"/>
            <a:ext cx="442202" cy="6112310"/>
          </a:xfrm>
          <a:prstGeom prst="rect">
            <a:avLst/>
          </a:prstGeom>
          <a:solidFill>
            <a:srgbClr val="044B89"/>
          </a:solidFill>
          <a:ln w="12700">
            <a:miter lim="400000"/>
          </a:ln>
        </p:spPr>
        <p:txBody>
          <a:bodyPr lIns="40099" rIns="40099"/>
          <a:lstStyle/>
          <a:p>
            <a:pPr defTabSz="1069360">
              <a:defRPr sz="2200">
                <a:uFill>
                  <a:solidFill>
                    <a:srgbClr val="000000"/>
                  </a:solidFill>
                </a:uFill>
              </a:defRPr>
            </a:pPr>
            <a:endParaRPr sz="1930" dirty="0"/>
          </a:p>
        </p:txBody>
      </p:sp>
      <p:sp>
        <p:nvSpPr>
          <p:cNvPr id="113" name="Прямоугольник"/>
          <p:cNvSpPr/>
          <p:nvPr/>
        </p:nvSpPr>
        <p:spPr>
          <a:xfrm>
            <a:off x="876041" y="740093"/>
            <a:ext cx="439411" cy="6071403"/>
          </a:xfrm>
          <a:prstGeom prst="rect">
            <a:avLst/>
          </a:prstGeom>
          <a:solidFill>
            <a:srgbClr val="5496D0"/>
          </a:solidFill>
          <a:ln w="12700">
            <a:solidFill>
              <a:srgbClr val="3D6D98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40099" rIns="40099"/>
          <a:lstStyle/>
          <a:p>
            <a:pPr defTabSz="1069360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930" dirty="0"/>
          </a:p>
        </p:txBody>
      </p:sp>
      <p:sp>
        <p:nvSpPr>
          <p:cNvPr id="114" name="Фигура"/>
          <p:cNvSpPr/>
          <p:nvPr/>
        </p:nvSpPr>
        <p:spPr>
          <a:xfrm>
            <a:off x="1315451" y="766240"/>
            <a:ext cx="439412" cy="607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31" y="10776"/>
                </a:moveTo>
                <a:cubicBezTo>
                  <a:pt x="6031" y="9594"/>
                  <a:pt x="12246" y="8550"/>
                  <a:pt x="21600" y="7938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3620"/>
                  <a:pt x="21600" y="13620"/>
                  <a:pt x="21600" y="13620"/>
                </a:cubicBezTo>
                <a:cubicBezTo>
                  <a:pt x="12246" y="13008"/>
                  <a:pt x="6031" y="11964"/>
                  <a:pt x="6031" y="1077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277DAE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40099" rIns="40099"/>
          <a:lstStyle/>
          <a:p>
            <a:pPr defTabSz="1069360">
              <a:defRPr sz="2200">
                <a:uFill>
                  <a:solidFill>
                    <a:srgbClr val="000000"/>
                  </a:solidFill>
                </a:uFill>
              </a:defRPr>
            </a:pPr>
            <a:endParaRPr sz="1930" dirty="0"/>
          </a:p>
        </p:txBody>
      </p:sp>
    </p:spTree>
    <p:extLst>
      <p:ext uri="{BB962C8B-B14F-4D97-AF65-F5344CB8AC3E}">
        <p14:creationId xmlns:p14="http://schemas.microsoft.com/office/powerpoint/2010/main" val="16804878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4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  <p:bldP spid="110" grpId="0" animBg="1" advAuto="0"/>
      <p:bldP spid="111" grpId="0" animBg="1" advAuto="0"/>
      <p:bldP spid="112" grpId="0" animBg="1" advAuto="0"/>
      <p:bldP spid="113" grpId="0" animBg="1" advAuto="0"/>
      <p:bldP spid="11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4D3A4CA-DE96-4710-B994-65D748216A5E}"/>
              </a:ext>
            </a:extLst>
          </p:cNvPr>
          <p:cNvSpPr txBox="1"/>
          <p:nvPr/>
        </p:nvSpPr>
        <p:spPr>
          <a:xfrm>
            <a:off x="1155700" y="576593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КУЗНЕЧНОЕ ПРОИЗВОДСТВО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39AD4-C971-4AA0-8A11-DD9E10875578}"/>
              </a:ext>
            </a:extLst>
          </p:cNvPr>
          <p:cNvSpPr txBox="1"/>
          <p:nvPr/>
        </p:nvSpPr>
        <p:spPr>
          <a:xfrm>
            <a:off x="812800" y="1099813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Располагается в корпусе площадью 1200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кв.м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 производить до 2000 кг (весом до 1 кг) поковок в сутки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B27A9B1-CC2F-4174-B65F-42811F27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419"/>
            <a:ext cx="10693400" cy="4716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864FB-576E-4A60-B4B8-05A79E3E3CD4}"/>
              </a:ext>
            </a:extLst>
          </p:cNvPr>
          <p:cNvSpPr txBox="1"/>
          <p:nvPr/>
        </p:nvSpPr>
        <p:spPr>
          <a:xfrm>
            <a:off x="622300" y="5610225"/>
            <a:ext cx="906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кузнечного производства: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Печь индукционная проходная мощностью 120 кВт – 1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Пресс усилием 160 тонн – 1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Машина обрезная усилием 25 тонн – 1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Машина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дробеметная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D9CC8E-E835-4A58-92E9-B18EF1E738CE}"/>
              </a:ext>
            </a:extLst>
          </p:cNvPr>
          <p:cNvSpPr txBox="1"/>
          <p:nvPr/>
        </p:nvSpPr>
        <p:spPr>
          <a:xfrm>
            <a:off x="562827" y="343403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УЧАСТОК МЕХАНИЧЕСКОЙ ОБРАБОТКИ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74541-53F2-40E3-8E0F-564F1B6D6CB1}"/>
              </a:ext>
            </a:extLst>
          </p:cNvPr>
          <p:cNvSpPr txBox="1"/>
          <p:nvPr/>
        </p:nvSpPr>
        <p:spPr>
          <a:xfrm>
            <a:off x="562827" y="866623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Располагается в корпусе площадью 2600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кв.м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Укомплектован станками с ЧПУ, способными производить изделие как из прутка, так и из штучных заготовок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object 56">
            <a:extLst>
              <a:ext uri="{FF2B5EF4-FFF2-40B4-BE49-F238E27FC236}">
                <a16:creationId xmlns:a16="http://schemas.microsoft.com/office/drawing/2014/main" id="{F8745A56-5835-480E-99B2-80E05AF806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587" y="3612171"/>
            <a:ext cx="2050914" cy="1599403"/>
          </a:xfrm>
          <a:prstGeom prst="rect">
            <a:avLst/>
          </a:prstGeom>
        </p:spPr>
      </p:pic>
      <p:pic>
        <p:nvPicPr>
          <p:cNvPr id="9" name="object 57">
            <a:extLst>
              <a:ext uri="{FF2B5EF4-FFF2-40B4-BE49-F238E27FC236}">
                <a16:creationId xmlns:a16="http://schemas.microsoft.com/office/drawing/2014/main" id="{645941EB-CDDC-4B70-AB10-6025D33CAE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9587" y="2034177"/>
            <a:ext cx="1905000" cy="142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0E737-ACC1-4D28-85C4-20A411416074}"/>
              </a:ext>
            </a:extLst>
          </p:cNvPr>
          <p:cNvSpPr txBox="1"/>
          <p:nvPr/>
        </p:nvSpPr>
        <p:spPr>
          <a:xfrm>
            <a:off x="526889" y="2393017"/>
            <a:ext cx="582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Прутковый автомат с ЧПУ </a:t>
            </a:r>
            <a:r>
              <a:rPr lang="en-US" b="1" dirty="0"/>
              <a:t>GREENWAY</a:t>
            </a:r>
            <a:r>
              <a:rPr lang="ru-RU" b="1" dirty="0"/>
              <a:t> </a:t>
            </a:r>
            <a:r>
              <a:rPr lang="en-US" b="1" dirty="0"/>
              <a:t>HCP-42</a:t>
            </a:r>
            <a:r>
              <a:rPr lang="ru-RU" b="1" dirty="0"/>
              <a:t> – 4 </a:t>
            </a:r>
            <a:r>
              <a:rPr lang="ru-RU" b="1" dirty="0" err="1"/>
              <a:t>шт</a:t>
            </a:r>
            <a:endParaRPr lang="en-US" b="1" dirty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максимальная длина обработки = 150 мм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максимальный диаметр обработки = 42 мм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C6947-34E0-4E29-9061-556DC0723507}"/>
              </a:ext>
            </a:extLst>
          </p:cNvPr>
          <p:cNvSpPr txBox="1"/>
          <p:nvPr/>
        </p:nvSpPr>
        <p:spPr>
          <a:xfrm>
            <a:off x="526889" y="3460280"/>
            <a:ext cx="582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Прутковый автомат с ЧПУ </a:t>
            </a:r>
            <a:r>
              <a:rPr lang="en-US" b="1" dirty="0"/>
              <a:t>Ray Feng RC-42</a:t>
            </a:r>
            <a:r>
              <a:rPr lang="ru-RU" b="1" dirty="0"/>
              <a:t> – </a:t>
            </a:r>
            <a:r>
              <a:rPr lang="en-US" b="1" dirty="0"/>
              <a:t>7</a:t>
            </a:r>
            <a:r>
              <a:rPr lang="ru-RU" b="1" dirty="0"/>
              <a:t> </a:t>
            </a:r>
            <a:r>
              <a:rPr lang="ru-RU" b="1" dirty="0" err="1"/>
              <a:t>шт</a:t>
            </a:r>
            <a:endParaRPr lang="en-US" b="1" dirty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максимальная длина обработки = 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 мм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максимальный диаметр обработки = 42 мм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EB5D5A-A94B-4FCA-B094-E496244A313C}"/>
              </a:ext>
            </a:extLst>
          </p:cNvPr>
          <p:cNvSpPr txBox="1"/>
          <p:nvPr/>
        </p:nvSpPr>
        <p:spPr>
          <a:xfrm>
            <a:off x="526889" y="4549241"/>
            <a:ext cx="582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Прутковый автомат с ЧПУ </a:t>
            </a:r>
            <a:r>
              <a:rPr lang="en-US" b="1" dirty="0"/>
              <a:t>Ray Feng RC-32</a:t>
            </a:r>
            <a:r>
              <a:rPr lang="ru-RU" b="1" dirty="0"/>
              <a:t> – </a:t>
            </a:r>
            <a:r>
              <a:rPr lang="en-US" b="1" dirty="0"/>
              <a:t>25</a:t>
            </a:r>
            <a:r>
              <a:rPr lang="ru-RU" b="1" dirty="0"/>
              <a:t> </a:t>
            </a:r>
            <a:r>
              <a:rPr lang="ru-RU" b="1" dirty="0" err="1"/>
              <a:t>шт</a:t>
            </a:r>
            <a:endParaRPr lang="en-US" b="1" dirty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максимальная длина обработки = 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 мм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максимальный диаметр обработки =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мм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55B78-B409-42E7-A76F-454E0A4EE8FD}"/>
              </a:ext>
            </a:extLst>
          </p:cNvPr>
          <p:cNvSpPr txBox="1"/>
          <p:nvPr/>
        </p:nvSpPr>
        <p:spPr>
          <a:xfrm>
            <a:off x="614168" y="1924826"/>
            <a:ext cx="37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СТАНКИ ДЛЯ ОБРАБОТКИ ПРУТКА: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40A20-913D-4FCC-A94B-4527E2E4D711}"/>
              </a:ext>
            </a:extLst>
          </p:cNvPr>
          <p:cNvSpPr txBox="1"/>
          <p:nvPr/>
        </p:nvSpPr>
        <p:spPr>
          <a:xfrm>
            <a:off x="526889" y="5762625"/>
            <a:ext cx="582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Токарный автомат продольного точения С ЧПУ</a:t>
            </a:r>
          </a:p>
          <a:p>
            <a:r>
              <a:rPr lang="en-US" b="1" dirty="0"/>
              <a:t>SOWIN SZ-326F</a:t>
            </a:r>
            <a:r>
              <a:rPr lang="ru-RU" b="1" dirty="0"/>
              <a:t> – </a:t>
            </a:r>
            <a:r>
              <a:rPr lang="en-US" b="1" dirty="0"/>
              <a:t>3</a:t>
            </a:r>
            <a:r>
              <a:rPr lang="ru-RU" b="1" dirty="0"/>
              <a:t> </a:t>
            </a:r>
            <a:r>
              <a:rPr lang="ru-RU" b="1" dirty="0" err="1"/>
              <a:t>шт</a:t>
            </a:r>
            <a:endParaRPr lang="en-US" b="1" dirty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максимальная длина обработки =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 мм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максимальный диаметр обработки =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мм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8F577C-06A1-41A8-9ADC-E4B8470C6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0" y="5386404"/>
            <a:ext cx="2286000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09B38356-37B5-4F41-A561-60A85F796B84}"/>
              </a:ext>
            </a:extLst>
          </p:cNvPr>
          <p:cNvSpPr txBox="1"/>
          <p:nvPr/>
        </p:nvSpPr>
        <p:spPr>
          <a:xfrm>
            <a:off x="562827" y="343403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УЧАСТОК МЕХАНИЧЕСКОЙ ОБРАБОТКИ</a:t>
            </a:r>
          </a:p>
        </p:txBody>
      </p:sp>
      <p:pic>
        <p:nvPicPr>
          <p:cNvPr id="29" name="object 58">
            <a:extLst>
              <a:ext uri="{FF2B5EF4-FFF2-40B4-BE49-F238E27FC236}">
                <a16:creationId xmlns:a16="http://schemas.microsoft.com/office/drawing/2014/main" id="{2F4E4194-106A-4B6A-99FF-8C4027D3DB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8024" y="3925041"/>
            <a:ext cx="1475962" cy="12561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83AE6D-08A2-473B-897D-7FE3F0AC2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804" y="5466181"/>
            <a:ext cx="1907915" cy="15484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E304DD7-C4DD-4C78-99FF-3FCEA3D73075}"/>
              </a:ext>
            </a:extLst>
          </p:cNvPr>
          <p:cNvSpPr txBox="1"/>
          <p:nvPr/>
        </p:nvSpPr>
        <p:spPr>
          <a:xfrm>
            <a:off x="606269" y="5844493"/>
            <a:ext cx="4486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Токарный обрабатывающий центр с ЧПУ </a:t>
            </a:r>
          </a:p>
          <a:p>
            <a:r>
              <a:rPr lang="ru-RU" b="1" dirty="0"/>
              <a:t>SOLEX NL161E – 3 </a:t>
            </a:r>
            <a:r>
              <a:rPr lang="ru-RU" b="1" dirty="0" err="1"/>
              <a:t>шт</a:t>
            </a:r>
            <a:r>
              <a:rPr lang="ru-RU" b="1" dirty="0"/>
              <a:t>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максимальная длина обработки = 320 мм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максимальный диаметр обработки = 45 мм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C64565-4B4B-47FC-A3DF-18047AF04DC7}"/>
              </a:ext>
            </a:extLst>
          </p:cNvPr>
          <p:cNvSpPr txBox="1"/>
          <p:nvPr/>
        </p:nvSpPr>
        <p:spPr>
          <a:xfrm>
            <a:off x="565799" y="1101036"/>
            <a:ext cx="509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СТАНКИ ДЛЯ ОБРАБОТКИ ШТУЧНЫХ ЗАГОТОВОК: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58D22-38D0-4232-8166-88824B4140AB}"/>
              </a:ext>
            </a:extLst>
          </p:cNvPr>
          <p:cNvSpPr txBox="1"/>
          <p:nvPr/>
        </p:nvSpPr>
        <p:spPr>
          <a:xfrm>
            <a:off x="582220" y="1951431"/>
            <a:ext cx="7174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/>
              <a:t>Агрегатный станок роторного типа </a:t>
            </a:r>
          </a:p>
          <a:p>
            <a:pPr fontAlgn="ctr"/>
            <a:r>
              <a:rPr lang="en-US" b="1" dirty="0" err="1"/>
              <a:t>Mingwen</a:t>
            </a:r>
            <a:r>
              <a:rPr lang="en-US" b="1" dirty="0"/>
              <a:t> MW</a:t>
            </a:r>
            <a:r>
              <a:rPr lang="ru-RU" b="1" dirty="0"/>
              <a:t>-</a:t>
            </a:r>
            <a:r>
              <a:rPr lang="en-US" b="1" dirty="0"/>
              <a:t>SS</a:t>
            </a:r>
            <a:r>
              <a:rPr lang="ru-RU" b="1" dirty="0"/>
              <a:t>8</a:t>
            </a:r>
            <a:r>
              <a:rPr lang="en-US" b="1" dirty="0"/>
              <a:t>G</a:t>
            </a:r>
            <a:r>
              <a:rPr lang="ru-RU" b="1" dirty="0"/>
              <a:t>-12</a:t>
            </a:r>
            <a:r>
              <a:rPr lang="en-US" b="1" dirty="0"/>
              <a:t>Z</a:t>
            </a:r>
            <a:r>
              <a:rPr lang="ru-RU" b="1" dirty="0"/>
              <a:t> – 1 </a:t>
            </a:r>
            <a:r>
              <a:rPr lang="ru-RU" b="1" dirty="0" err="1"/>
              <a:t>шт</a:t>
            </a:r>
            <a:endParaRPr lang="en-US" b="1" dirty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обрабатывающих станций – 8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шпинделей – 12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производительность – 6 дет/мин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1C363-D00D-46BF-9E6C-E3F31C24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292" y="1571625"/>
            <a:ext cx="1921427" cy="19362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A92887-B213-42CC-BB82-D46EB8CEB9EA}"/>
              </a:ext>
            </a:extLst>
          </p:cNvPr>
          <p:cNvSpPr/>
          <p:nvPr/>
        </p:nvSpPr>
        <p:spPr>
          <a:xfrm>
            <a:off x="562827" y="3990295"/>
            <a:ext cx="6593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Горизонтальный токарный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обрабатывающий центр </a:t>
            </a:r>
          </a:p>
          <a:p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Akira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Seiki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SL25MC – 1 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cs typeface="Calibri" panose="020F0502020204030204" pitchFamily="34" charset="0"/>
              </a:rPr>
              <a:t>максимальная длина обработки = 380 мм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cs typeface="Calibri" panose="020F0502020204030204" pitchFamily="34" charset="0"/>
              </a:rPr>
              <a:t>максимальный диаметр обработки = 280 мм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23105-30AF-173A-C345-A1C75264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01" y="1330835"/>
            <a:ext cx="9624060" cy="276999"/>
          </a:xfrm>
        </p:spPr>
        <p:txBody>
          <a:bodyPr/>
          <a:lstStyle/>
          <a:p>
            <a:r>
              <a:rPr lang="ru-RU" b="1" dirty="0"/>
              <a:t>Оборудование ТПА составляет 11 единиц с усилием смыкания от 900 кН до 9000 </a:t>
            </a:r>
            <a:r>
              <a:rPr lang="ru-RU" b="1" dirty="0" err="1"/>
              <a:t>кН.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71C3F-6B09-D040-E423-E4DC474D8307}"/>
              </a:ext>
            </a:extLst>
          </p:cNvPr>
          <p:cNvSpPr txBox="1"/>
          <p:nvPr/>
        </p:nvSpPr>
        <p:spPr>
          <a:xfrm>
            <a:off x="534670" y="64517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УЧАСТОК ЛИТЬЯ ПОД ДАВЛЕНИЕМ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8824439B-7E5F-05D4-D9C6-81F96DA4FB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4300" y="1761235"/>
            <a:ext cx="2710209" cy="13216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A385C4-DCF9-D76B-AC1C-C0804FF7D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44"/>
          <a:stretch/>
        </p:blipFill>
        <p:spPr>
          <a:xfrm>
            <a:off x="553822" y="2509902"/>
            <a:ext cx="3148589" cy="5883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C84CAA-F7AD-49C6-167F-8B0E0D6C3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66"/>
          <a:stretch/>
        </p:blipFill>
        <p:spPr>
          <a:xfrm>
            <a:off x="530854" y="4228057"/>
            <a:ext cx="3790950" cy="652371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5822D07B-C855-33E1-5C5E-4B65DC44424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5847" y="3451475"/>
            <a:ext cx="2708662" cy="1447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3753C0-1B8D-C6E5-A87E-DC5C6F7EF9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696"/>
          <a:stretch/>
        </p:blipFill>
        <p:spPr>
          <a:xfrm>
            <a:off x="492584" y="5991225"/>
            <a:ext cx="3819525" cy="742774"/>
          </a:xfrm>
          <a:prstGeom prst="rect">
            <a:avLst/>
          </a:prstGeom>
        </p:spPr>
      </p:pic>
      <p:pic>
        <p:nvPicPr>
          <p:cNvPr id="10" name="object 30">
            <a:extLst>
              <a:ext uri="{FF2B5EF4-FFF2-40B4-BE49-F238E27FC236}">
                <a16:creationId xmlns:a16="http://schemas.microsoft.com/office/drawing/2014/main" id="{09FDED9B-4CB3-CF35-24FE-9169FFD7440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6700" y="5394949"/>
            <a:ext cx="3418565" cy="1376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B4BC3A-BDA9-99BC-A603-B7BE23255945}"/>
              </a:ext>
            </a:extLst>
          </p:cNvPr>
          <p:cNvSpPr txBox="1"/>
          <p:nvPr/>
        </p:nvSpPr>
        <p:spPr>
          <a:xfrm>
            <a:off x="492584" y="1932660"/>
            <a:ext cx="3880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Термопластавтомат </a:t>
            </a:r>
            <a:r>
              <a:rPr lang="en-US" dirty="0"/>
              <a:t>Engel EM </a:t>
            </a:r>
            <a:r>
              <a:rPr lang="en-US" sz="1800" dirty="0">
                <a:effectLst/>
                <a:ea typeface="Calibri" panose="020F0502020204030204" pitchFamily="34" charset="0"/>
              </a:rPr>
              <a:t>310/110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Ав</a:t>
            </a:r>
            <a:r>
              <a:rPr lang="ru-RU" dirty="0">
                <a:ea typeface="Calibri" panose="020F0502020204030204" pitchFamily="34" charset="0"/>
              </a:rPr>
              <a:t>стрия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39249-3C92-6AF1-3BF8-7BB9FC7BAE0B}"/>
              </a:ext>
            </a:extLst>
          </p:cNvPr>
          <p:cNvSpPr txBox="1"/>
          <p:nvPr/>
        </p:nvSpPr>
        <p:spPr>
          <a:xfrm>
            <a:off x="458267" y="3529044"/>
            <a:ext cx="286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Термопластавтоматы </a:t>
            </a:r>
            <a:r>
              <a:rPr lang="en-US" dirty="0" err="1"/>
              <a:t>Zhafir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Китай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6D517-015A-ED82-D31D-5EC24CDCD7B5}"/>
              </a:ext>
            </a:extLst>
          </p:cNvPr>
          <p:cNvSpPr txBox="1"/>
          <p:nvPr/>
        </p:nvSpPr>
        <p:spPr>
          <a:xfrm>
            <a:off x="492584" y="5436800"/>
            <a:ext cx="406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Термопластавтоматы </a:t>
            </a:r>
            <a:r>
              <a:rPr lang="en-US" dirty="0"/>
              <a:t>Sumitomo DEMAG</a:t>
            </a:r>
            <a:endParaRPr lang="ru-RU" dirty="0"/>
          </a:p>
          <a:p>
            <a:r>
              <a:rPr lang="ru-RU" dirty="0"/>
              <a:t>Япония/Германия</a:t>
            </a:r>
          </a:p>
        </p:txBody>
      </p:sp>
    </p:spTree>
    <p:extLst>
      <p:ext uri="{BB962C8B-B14F-4D97-AF65-F5344CB8AC3E}">
        <p14:creationId xmlns:p14="http://schemas.microsoft.com/office/powerpoint/2010/main" val="376383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678721-8BD7-6962-813C-F68ACDF64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54"/>
          <a:stretch/>
        </p:blipFill>
        <p:spPr>
          <a:xfrm>
            <a:off x="625157" y="2638425"/>
            <a:ext cx="3848100" cy="708915"/>
          </a:xfrm>
          <a:prstGeom prst="rect">
            <a:avLst/>
          </a:prstGeom>
        </p:spPr>
      </p:pic>
      <p:pic>
        <p:nvPicPr>
          <p:cNvPr id="5" name="object 31">
            <a:extLst>
              <a:ext uri="{FF2B5EF4-FFF2-40B4-BE49-F238E27FC236}">
                <a16:creationId xmlns:a16="http://schemas.microsoft.com/office/drawing/2014/main" id="{66601391-F016-5D89-CF3F-574692CBF2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5700" y="1737995"/>
            <a:ext cx="3429000" cy="15587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AC710F-063B-4B52-227F-105257A21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17"/>
          <a:stretch/>
        </p:blipFill>
        <p:spPr>
          <a:xfrm>
            <a:off x="625157" y="4543425"/>
            <a:ext cx="4029075" cy="1737401"/>
          </a:xfrm>
          <a:prstGeom prst="rect">
            <a:avLst/>
          </a:prstGeom>
        </p:spPr>
      </p:pic>
      <p:pic>
        <p:nvPicPr>
          <p:cNvPr id="7" name="object 27">
            <a:extLst>
              <a:ext uri="{FF2B5EF4-FFF2-40B4-BE49-F238E27FC236}">
                <a16:creationId xmlns:a16="http://schemas.microsoft.com/office/drawing/2014/main" id="{A2ECD3EB-7E37-8DCC-B08F-B854AA4BC18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3300" y="4013876"/>
            <a:ext cx="4343400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1F43-9E03-9C1C-9C37-126CA8126D89}"/>
              </a:ext>
            </a:extLst>
          </p:cNvPr>
          <p:cNvSpPr txBox="1"/>
          <p:nvPr/>
        </p:nvSpPr>
        <p:spPr>
          <a:xfrm>
            <a:off x="431800" y="759234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УЧАСТОК ЛИТЬЯ ПОД ДАВЛЕНИЕМ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C12AB5-5ABA-09B6-7F41-F6A36AF7F534}"/>
              </a:ext>
            </a:extLst>
          </p:cNvPr>
          <p:cNvSpPr txBox="1"/>
          <p:nvPr/>
        </p:nvSpPr>
        <p:spPr>
          <a:xfrm>
            <a:off x="625157" y="1877501"/>
            <a:ext cx="3105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Термопластавтоматы </a:t>
            </a:r>
            <a:r>
              <a:rPr lang="en-US" dirty="0"/>
              <a:t>HAITIAN</a:t>
            </a:r>
          </a:p>
          <a:p>
            <a:r>
              <a:rPr lang="ru-RU" dirty="0"/>
              <a:t>Китай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62008-F3B7-84F4-AEA0-F82E6F7824E8}"/>
              </a:ext>
            </a:extLst>
          </p:cNvPr>
          <p:cNvSpPr txBox="1"/>
          <p:nvPr/>
        </p:nvSpPr>
        <p:spPr>
          <a:xfrm>
            <a:off x="625157" y="4000501"/>
            <a:ext cx="297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Термопластавтоматы </a:t>
            </a:r>
            <a:r>
              <a:rPr lang="en-US" dirty="0" err="1"/>
              <a:t>Borche</a:t>
            </a:r>
            <a:endParaRPr lang="en-US" dirty="0"/>
          </a:p>
          <a:p>
            <a:r>
              <a:rPr lang="ru-RU" dirty="0"/>
              <a:t>Китай</a:t>
            </a:r>
          </a:p>
        </p:txBody>
      </p:sp>
    </p:spTree>
    <p:extLst>
      <p:ext uri="{BB962C8B-B14F-4D97-AF65-F5344CB8AC3E}">
        <p14:creationId xmlns:p14="http://schemas.microsoft.com/office/powerpoint/2010/main" val="136929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ject 15">
            <a:extLst>
              <a:ext uri="{FF2B5EF4-FFF2-40B4-BE49-F238E27FC236}">
                <a16:creationId xmlns:a16="http://schemas.microsoft.com/office/drawing/2014/main" id="{C18D782B-E3C1-670C-482E-8BC6AA6777F4}"/>
              </a:ext>
            </a:extLst>
          </p:cNvPr>
          <p:cNvPicPr/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506164" y="4314348"/>
            <a:ext cx="2947162" cy="341045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1786" y="2794"/>
            <a:ext cx="10692003" cy="75600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656" y="7286175"/>
            <a:ext cx="953308" cy="11132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90903" y="2127860"/>
            <a:ext cx="3561079" cy="1854835"/>
          </a:xfrm>
          <a:custGeom>
            <a:avLst/>
            <a:gdLst/>
            <a:ahLst/>
            <a:cxnLst/>
            <a:rect l="l" t="t" r="r" b="b"/>
            <a:pathLst>
              <a:path w="3561079" h="1854835">
                <a:moveTo>
                  <a:pt x="3560648" y="0"/>
                </a:moveTo>
                <a:lnTo>
                  <a:pt x="0" y="0"/>
                </a:lnTo>
                <a:lnTo>
                  <a:pt x="0" y="1854771"/>
                </a:lnTo>
                <a:lnTo>
                  <a:pt x="3560648" y="1854771"/>
                </a:lnTo>
                <a:lnTo>
                  <a:pt x="3560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0903" y="4690087"/>
            <a:ext cx="3561079" cy="1854835"/>
          </a:xfrm>
          <a:custGeom>
            <a:avLst/>
            <a:gdLst/>
            <a:ahLst/>
            <a:cxnLst/>
            <a:rect l="l" t="t" r="r" b="b"/>
            <a:pathLst>
              <a:path w="3561079" h="1854834">
                <a:moveTo>
                  <a:pt x="3560648" y="0"/>
                </a:moveTo>
                <a:lnTo>
                  <a:pt x="0" y="0"/>
                </a:lnTo>
                <a:lnTo>
                  <a:pt x="0" y="1854771"/>
                </a:lnTo>
                <a:lnTo>
                  <a:pt x="3560648" y="1854771"/>
                </a:lnTo>
                <a:lnTo>
                  <a:pt x="3560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0252" y="2130958"/>
            <a:ext cx="3561079" cy="1854835"/>
          </a:xfrm>
          <a:custGeom>
            <a:avLst/>
            <a:gdLst/>
            <a:ahLst/>
            <a:cxnLst/>
            <a:rect l="l" t="t" r="r" b="b"/>
            <a:pathLst>
              <a:path w="3561079" h="1854835">
                <a:moveTo>
                  <a:pt x="3560648" y="0"/>
                </a:moveTo>
                <a:lnTo>
                  <a:pt x="0" y="0"/>
                </a:lnTo>
                <a:lnTo>
                  <a:pt x="0" y="1854771"/>
                </a:lnTo>
                <a:lnTo>
                  <a:pt x="3560648" y="1854771"/>
                </a:lnTo>
                <a:lnTo>
                  <a:pt x="3560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0252" y="4693193"/>
            <a:ext cx="3561079" cy="1854835"/>
          </a:xfrm>
          <a:custGeom>
            <a:avLst/>
            <a:gdLst/>
            <a:ahLst/>
            <a:cxnLst/>
            <a:rect l="l" t="t" r="r" b="b"/>
            <a:pathLst>
              <a:path w="3561079" h="1854834">
                <a:moveTo>
                  <a:pt x="3560648" y="0"/>
                </a:moveTo>
                <a:lnTo>
                  <a:pt x="0" y="0"/>
                </a:lnTo>
                <a:lnTo>
                  <a:pt x="0" y="1854771"/>
                </a:lnTo>
                <a:lnTo>
                  <a:pt x="3560648" y="1854771"/>
                </a:lnTo>
                <a:lnTo>
                  <a:pt x="3560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65299" y="3107748"/>
            <a:ext cx="1143000" cy="83062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3649" y="2302966"/>
            <a:ext cx="3142380" cy="16797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2680" y="1644879"/>
            <a:ext cx="3990714" cy="26614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670739" y="4359925"/>
            <a:ext cx="2947162" cy="34104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637752" y="1791047"/>
            <a:ext cx="2947162" cy="341045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4222561" y="745235"/>
            <a:ext cx="334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Roboto Bold"/>
              </a:rPr>
              <a:t>ФИТИНГИ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7752" y="4320755"/>
            <a:ext cx="287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Быстроразъемные фитинги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D5033F98-4590-4F3D-8917-DB9A2EB42E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5268" y="4727936"/>
            <a:ext cx="966553" cy="94747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C5DF7CA-5B3F-4EDA-B3C3-598F4A6C47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3586" y="4740107"/>
            <a:ext cx="1108598" cy="892126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FABA2B85-ADB9-4A5B-8930-B9EE9D44FC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986203">
            <a:off x="6457819" y="5553898"/>
            <a:ext cx="788545" cy="903794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1A91554E-EF4A-46E8-8DE6-5C90AEEF2C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8268" y="5414443"/>
            <a:ext cx="1108598" cy="9883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7A95027-ECD6-39A1-537D-52AEE7AEF4AA}"/>
              </a:ext>
            </a:extLst>
          </p:cNvPr>
          <p:cNvSpPr txBox="1"/>
          <p:nvPr/>
        </p:nvSpPr>
        <p:spPr>
          <a:xfrm>
            <a:off x="5674709" y="1734710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Банджо-фитинги и болты</a:t>
            </a:r>
          </a:p>
        </p:txBody>
      </p:sp>
      <p:pic>
        <p:nvPicPr>
          <p:cNvPr id="35" name="object 15">
            <a:extLst>
              <a:ext uri="{FF2B5EF4-FFF2-40B4-BE49-F238E27FC236}">
                <a16:creationId xmlns:a16="http://schemas.microsoft.com/office/drawing/2014/main" id="{86EDD5A2-6C80-1F2E-22C0-8F250987CA6C}"/>
              </a:ext>
            </a:extLst>
          </p:cNvPr>
          <p:cNvPicPr/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562094" y="1788167"/>
            <a:ext cx="2947162" cy="3410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18520C7-B96D-AA6E-A38B-2B3B7A450B8A}"/>
              </a:ext>
            </a:extLst>
          </p:cNvPr>
          <p:cNvSpPr txBox="1"/>
          <p:nvPr/>
        </p:nvSpPr>
        <p:spPr>
          <a:xfrm>
            <a:off x="1562094" y="1773348"/>
            <a:ext cx="20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Латунные фитинги</a:t>
            </a:r>
          </a:p>
        </p:txBody>
      </p:sp>
      <p:pic>
        <p:nvPicPr>
          <p:cNvPr id="36" name="object 3">
            <a:extLst>
              <a:ext uri="{FF2B5EF4-FFF2-40B4-BE49-F238E27FC236}">
                <a16:creationId xmlns:a16="http://schemas.microsoft.com/office/drawing/2014/main" id="{90C02BDF-51E0-D1B0-C5E2-6778C4A76184}"/>
              </a:ext>
            </a:extLst>
          </p:cNvPr>
          <p:cNvPicPr/>
          <p:nvPr/>
        </p:nvPicPr>
        <p:blipFill rotWithShape="1">
          <a:blip r:embed="rId13" cstate="print"/>
          <a:srcRect r="52786" b="14609"/>
          <a:stretch/>
        </p:blipFill>
        <p:spPr>
          <a:xfrm>
            <a:off x="1633537" y="5210377"/>
            <a:ext cx="1122363" cy="1253075"/>
          </a:xfrm>
          <a:prstGeom prst="rect">
            <a:avLst/>
          </a:prstGeom>
        </p:spPr>
      </p:pic>
      <p:pic>
        <p:nvPicPr>
          <p:cNvPr id="79" name="object 34">
            <a:extLst>
              <a:ext uri="{FF2B5EF4-FFF2-40B4-BE49-F238E27FC236}">
                <a16:creationId xmlns:a16="http://schemas.microsoft.com/office/drawing/2014/main" id="{4FE15770-C2FB-612B-CEB5-6FBEEC494EE1}"/>
              </a:ext>
            </a:extLst>
          </p:cNvPr>
          <p:cNvPicPr/>
          <p:nvPr/>
        </p:nvPicPr>
        <p:blipFill rotWithShape="1">
          <a:blip r:embed="rId14" cstate="print"/>
          <a:srcRect l="17413" t="5192" r="18079"/>
          <a:stretch/>
        </p:blipFill>
        <p:spPr>
          <a:xfrm>
            <a:off x="3792698" y="5305424"/>
            <a:ext cx="1193424" cy="1253075"/>
          </a:xfrm>
          <a:prstGeom prst="rect">
            <a:avLst/>
          </a:prstGeom>
        </p:spPr>
      </p:pic>
      <p:pic>
        <p:nvPicPr>
          <p:cNvPr id="80" name="object 2">
            <a:extLst>
              <a:ext uri="{FF2B5EF4-FFF2-40B4-BE49-F238E27FC236}">
                <a16:creationId xmlns:a16="http://schemas.microsoft.com/office/drawing/2014/main" id="{9B4B1D50-15F6-B64E-E789-0BDE59E5B1C9}"/>
              </a:ext>
            </a:extLst>
          </p:cNvPr>
          <p:cNvPicPr/>
          <p:nvPr/>
        </p:nvPicPr>
        <p:blipFill rotWithShape="1">
          <a:blip r:embed="rId15" cstate="print"/>
          <a:srcRect l="17636" t="32096" r="71829" b="54367"/>
          <a:stretch/>
        </p:blipFill>
        <p:spPr>
          <a:xfrm>
            <a:off x="2826744" y="4819852"/>
            <a:ext cx="1193423" cy="1128611"/>
          </a:xfrm>
          <a:prstGeom prst="rect">
            <a:avLst/>
          </a:prstGeom>
        </p:spPr>
      </p:pic>
      <p:pic>
        <p:nvPicPr>
          <p:cNvPr id="83" name="object 15">
            <a:extLst>
              <a:ext uri="{FF2B5EF4-FFF2-40B4-BE49-F238E27FC236}">
                <a16:creationId xmlns:a16="http://schemas.microsoft.com/office/drawing/2014/main" id="{D7537B28-BF9B-0568-E392-DACA946B6986}"/>
              </a:ext>
            </a:extLst>
          </p:cNvPr>
          <p:cNvPicPr/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529313" y="4362593"/>
            <a:ext cx="2947162" cy="3410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E42165C-7DD0-2BCC-ECF4-E6DB75AAE89A}"/>
              </a:ext>
            </a:extLst>
          </p:cNvPr>
          <p:cNvSpPr txBox="1"/>
          <p:nvPr/>
        </p:nvSpPr>
        <p:spPr>
          <a:xfrm>
            <a:off x="1456068" y="4356238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Литьевые изделия (до 3,35 кг)</a:t>
            </a:r>
          </a:p>
        </p:txBody>
      </p:sp>
    </p:spTree>
    <p:extLst>
      <p:ext uri="{BB962C8B-B14F-4D97-AF65-F5344CB8AC3E}">
        <p14:creationId xmlns:p14="http://schemas.microsoft.com/office/powerpoint/2010/main" val="353442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TISCON logo.png" descr="TISCON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63" y="3191193"/>
            <a:ext cx="4032269" cy="865979"/>
          </a:xfrm>
          <a:prstGeom prst="rect">
            <a:avLst/>
          </a:prstGeom>
          <a:ln w="12700">
            <a:solidFill>
              <a:srgbClr val="277DAE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44" name="Сгруппировать"/>
          <p:cNvSpPr txBox="1"/>
          <p:nvPr/>
        </p:nvSpPr>
        <p:spPr>
          <a:xfrm>
            <a:off x="2153088" y="5457825"/>
            <a:ext cx="6387225" cy="1276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ctr" defTabSz="1069360">
              <a:lnSpc>
                <a:spcPct val="85000"/>
              </a:lnSpc>
              <a:defRPr sz="2600">
                <a:solidFill>
                  <a:srgbClr val="277DAE"/>
                </a:solidFill>
                <a:uFill>
                  <a:solidFill>
                    <a:srgbClr val="5496D0"/>
                  </a:solidFill>
                </a:uFill>
                <a:latin typeface="PT Sans"/>
                <a:ea typeface="PT Sans"/>
                <a:cs typeface="PT Sans"/>
                <a:sym typeface="PT Sans"/>
              </a:defRPr>
            </a:pPr>
            <a:endParaRPr sz="2280" dirty="0"/>
          </a:p>
          <a:p>
            <a:pPr algn="ctr" defTabSz="1069360">
              <a:lnSpc>
                <a:spcPct val="85000"/>
              </a:lnSpc>
              <a:defRPr sz="2600">
                <a:solidFill>
                  <a:srgbClr val="277DAE"/>
                </a:solidFill>
                <a:uFill>
                  <a:solidFill>
                    <a:srgbClr val="5496D0"/>
                  </a:solidFill>
                </a:uFill>
                <a:latin typeface="PT Sans"/>
                <a:ea typeface="PT Sans"/>
                <a:cs typeface="PT Sans"/>
                <a:sym typeface="PT Sans"/>
              </a:defRPr>
            </a:pPr>
            <a:r>
              <a:rPr sz="2280" dirty="0" err="1"/>
              <a:t>Телефон</a:t>
            </a:r>
            <a:r>
              <a:rPr sz="2280" dirty="0"/>
              <a:t>: + 7 (8552) </a:t>
            </a:r>
            <a:r>
              <a:rPr lang="ru-RU" sz="2280" dirty="0"/>
              <a:t>47</a:t>
            </a:r>
            <a:r>
              <a:rPr sz="2280" dirty="0"/>
              <a:t>-</a:t>
            </a:r>
            <a:r>
              <a:rPr lang="ru-RU" sz="2280" dirty="0"/>
              <a:t>7</a:t>
            </a:r>
            <a:r>
              <a:rPr sz="2280" dirty="0"/>
              <a:t>0-57</a:t>
            </a:r>
          </a:p>
          <a:p>
            <a:pPr algn="ctr" defTabSz="1069360">
              <a:lnSpc>
                <a:spcPct val="85000"/>
              </a:lnSpc>
              <a:defRPr sz="2600">
                <a:solidFill>
                  <a:srgbClr val="277DAE"/>
                </a:solidFill>
                <a:uFill>
                  <a:solidFill>
                    <a:srgbClr val="5496D0"/>
                  </a:solidFill>
                </a:uFill>
                <a:latin typeface="PT Sans"/>
                <a:ea typeface="PT Sans"/>
                <a:cs typeface="PT Sans"/>
                <a:sym typeface="PT Sans"/>
              </a:defRPr>
            </a:pPr>
            <a:r>
              <a:rPr sz="2280" dirty="0" err="1"/>
              <a:t>Республика</a:t>
            </a:r>
            <a:r>
              <a:rPr sz="2280" dirty="0"/>
              <a:t> </a:t>
            </a:r>
            <a:r>
              <a:rPr sz="2280" dirty="0" err="1"/>
              <a:t>Татарстан</a:t>
            </a:r>
            <a:r>
              <a:rPr sz="2280" dirty="0"/>
              <a:t>, </a:t>
            </a:r>
            <a:br>
              <a:rPr sz="2280" dirty="0"/>
            </a:br>
            <a:r>
              <a:rPr sz="2280" dirty="0"/>
              <a:t>г. </a:t>
            </a:r>
            <a:r>
              <a:rPr sz="2280" dirty="0" err="1"/>
              <a:t>Набережные</a:t>
            </a:r>
            <a:r>
              <a:rPr sz="2280" dirty="0"/>
              <a:t> </a:t>
            </a:r>
            <a:r>
              <a:rPr sz="2280" dirty="0" err="1"/>
              <a:t>Челны</a:t>
            </a:r>
            <a:r>
              <a:rPr sz="2280" dirty="0"/>
              <a:t> </a:t>
            </a:r>
            <a:br>
              <a:rPr sz="2280" dirty="0"/>
            </a:br>
            <a:endParaRPr sz="2280" dirty="0"/>
          </a:p>
        </p:txBody>
      </p:sp>
      <p:sp>
        <p:nvSpPr>
          <p:cNvPr id="145" name="www.tiscon.ru"/>
          <p:cNvSpPr txBox="1"/>
          <p:nvPr/>
        </p:nvSpPr>
        <p:spPr>
          <a:xfrm>
            <a:off x="4403783" y="4121434"/>
            <a:ext cx="1885835" cy="390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099" rIns="40099">
            <a:spAutoFit/>
          </a:bodyPr>
          <a:lstStyle>
            <a:lvl1pPr algn="ctr" defTabSz="1219200">
              <a:lnSpc>
                <a:spcPct val="85000"/>
              </a:lnSpc>
              <a:defRPr sz="2600">
                <a:solidFill>
                  <a:srgbClr val="277DAE"/>
                </a:solidFill>
                <a:uFill>
                  <a:solidFill>
                    <a:srgbClr val="5496D0"/>
                  </a:solidFill>
                </a:u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sz="2280"/>
              <a:t>www.tiscon.ru</a:t>
            </a:r>
          </a:p>
        </p:txBody>
      </p:sp>
      <p:sp>
        <p:nvSpPr>
          <p:cNvPr id="146" name="Спасибо за внимание!  Будем рады взаимовыгодному сотрудничеству"/>
          <p:cNvSpPr txBox="1">
            <a:spLocks noGrp="1"/>
          </p:cNvSpPr>
          <p:nvPr>
            <p:ph type="title"/>
          </p:nvPr>
        </p:nvSpPr>
        <p:spPr>
          <a:xfrm>
            <a:off x="824283" y="1138707"/>
            <a:ext cx="9223058" cy="1371145"/>
          </a:xfrm>
          <a:prstGeom prst="rect">
            <a:avLst/>
          </a:prstGeom>
        </p:spPr>
        <p:txBody>
          <a:bodyPr/>
          <a:lstStyle/>
          <a:p>
            <a:pPr defTabSz="802020">
              <a:lnSpc>
                <a:spcPct val="90000"/>
              </a:lnSpc>
              <a:defRPr sz="3300">
                <a:solidFill>
                  <a:srgbClr val="29366D"/>
                </a:solidFill>
                <a:uFillTx/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 за внимание!</a:t>
            </a:r>
            <a:br/>
            <a:br/>
            <a:r>
              <a:t>Будем рады взаимовыгодному сотрудничеству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23165508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369</Words>
  <Application>Microsoft Office PowerPoint</Application>
  <PresentationFormat>Произвольный</PresentationFormat>
  <Paragraphs>66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(Основной текст)</vt:lpstr>
      <vt:lpstr>PT Sans</vt:lpstr>
      <vt:lpstr>Roboto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 ТПА составляет 11 единиц с усилием смыкания от 900 кН до 9000 кН.</vt:lpstr>
      <vt:lpstr>Презентация PowerPoint</vt:lpstr>
      <vt:lpstr>Презентация PowerPoint</vt:lpstr>
      <vt:lpstr>Спасибо за внимание!  Будем рады взаимовыгодному сотрудничеству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А. Харитонычев</dc:creator>
  <cp:lastModifiedBy>Валерия В. Седышева</cp:lastModifiedBy>
  <cp:revision>32</cp:revision>
  <dcterms:created xsi:type="dcterms:W3CDTF">2022-09-22T13:08:23Z</dcterms:created>
  <dcterms:modified xsi:type="dcterms:W3CDTF">2023-11-20T10:53:29Z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LastSaved">
    <vt:filetime>2022-09-22T00:00:00Z</vt:filetime>
  </property>
</Properties>
</file>